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42"/>
  </p:notesMasterIdLst>
  <p:handoutMasterIdLst>
    <p:handoutMasterId r:id="rId43"/>
  </p:handoutMasterIdLst>
  <p:sldIdLst>
    <p:sldId id="541" r:id="rId2"/>
    <p:sldId id="513" r:id="rId3"/>
    <p:sldId id="512" r:id="rId4"/>
    <p:sldId id="442" r:id="rId5"/>
    <p:sldId id="502" r:id="rId6"/>
    <p:sldId id="521" r:id="rId7"/>
    <p:sldId id="503" r:id="rId8"/>
    <p:sldId id="522" r:id="rId9"/>
    <p:sldId id="504" r:id="rId10"/>
    <p:sldId id="525" r:id="rId11"/>
    <p:sldId id="514" r:id="rId12"/>
    <p:sldId id="505" r:id="rId13"/>
    <p:sldId id="519" r:id="rId14"/>
    <p:sldId id="506" r:id="rId15"/>
    <p:sldId id="520" r:id="rId16"/>
    <p:sldId id="507" r:id="rId17"/>
    <p:sldId id="515" r:id="rId18"/>
    <p:sldId id="508" r:id="rId19"/>
    <p:sldId id="516" r:id="rId20"/>
    <p:sldId id="517" r:id="rId21"/>
    <p:sldId id="509" r:id="rId22"/>
    <p:sldId id="510" r:id="rId23"/>
    <p:sldId id="518" r:id="rId24"/>
    <p:sldId id="511" r:id="rId25"/>
    <p:sldId id="526" r:id="rId26"/>
    <p:sldId id="443" r:id="rId27"/>
    <p:sldId id="524" r:id="rId28"/>
    <p:sldId id="474" r:id="rId29"/>
    <p:sldId id="501" r:id="rId30"/>
    <p:sldId id="496" r:id="rId31"/>
    <p:sldId id="532" r:id="rId32"/>
    <p:sldId id="539" r:id="rId33"/>
    <p:sldId id="533" r:id="rId34"/>
    <p:sldId id="536" r:id="rId35"/>
    <p:sldId id="534" r:id="rId36"/>
    <p:sldId id="537" r:id="rId37"/>
    <p:sldId id="535" r:id="rId38"/>
    <p:sldId id="540" r:id="rId39"/>
    <p:sldId id="538" r:id="rId40"/>
    <p:sldId id="523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DB9AD82-C932-4B0C-A2C5-5B26BA18ADDB}">
          <p14:sldIdLst>
            <p14:sldId id="541"/>
          </p14:sldIdLst>
        </p14:section>
        <p14:section name="The Rise of Data" id="{B0CDCAB9-82A0-4C31-A87D-57A830242F72}">
          <p14:sldIdLst>
            <p14:sldId id="513"/>
            <p14:sldId id="512"/>
            <p14:sldId id="442"/>
            <p14:sldId id="502"/>
            <p14:sldId id="521"/>
            <p14:sldId id="503"/>
            <p14:sldId id="522"/>
            <p14:sldId id="504"/>
            <p14:sldId id="525"/>
            <p14:sldId id="514"/>
            <p14:sldId id="505"/>
            <p14:sldId id="519"/>
            <p14:sldId id="506"/>
            <p14:sldId id="520"/>
            <p14:sldId id="507"/>
            <p14:sldId id="515"/>
            <p14:sldId id="508"/>
            <p14:sldId id="516"/>
            <p14:sldId id="517"/>
            <p14:sldId id="509"/>
            <p14:sldId id="510"/>
            <p14:sldId id="518"/>
            <p14:sldId id="511"/>
          </p14:sldIdLst>
        </p14:section>
        <p14:section name="Overview" id="{D26778BE-4C8A-42C0-917F-421B7F1D9A20}">
          <p14:sldIdLst>
            <p14:sldId id="526"/>
            <p14:sldId id="443"/>
            <p14:sldId id="524"/>
            <p14:sldId id="474"/>
            <p14:sldId id="501"/>
            <p14:sldId id="496"/>
          </p14:sldIdLst>
        </p14:section>
        <p14:section name="Title Sequence" id="{2972E6CC-8BF0-41ED-B0AE-6CBA1B3FC0E0}">
          <p14:sldIdLst>
            <p14:sldId id="532"/>
            <p14:sldId id="539"/>
            <p14:sldId id="533"/>
            <p14:sldId id="536"/>
            <p14:sldId id="534"/>
            <p14:sldId id="537"/>
            <p14:sldId id="535"/>
            <p14:sldId id="540"/>
            <p14:sldId id="538"/>
          </p14:sldIdLst>
        </p14:section>
        <p14:section name="Archive" id="{BE437F66-92BB-4E91-848C-C6950293ACEE}">
          <p14:sldIdLst>
            <p14:sldId id="5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00000"/>
    <a:srgbClr val="6C9D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6" autoAdjust="0"/>
    <p:restoredTop sz="78503" autoAdjust="0"/>
  </p:normalViewPr>
  <p:slideViewPr>
    <p:cSldViewPr>
      <p:cViewPr varScale="1">
        <p:scale>
          <a:sx n="79" d="100"/>
          <a:sy n="79" d="100"/>
        </p:scale>
        <p:origin x="120" y="4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4EB0A1-EE53-4D91-98AB-875D364D7D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3AC64B-EF43-4E2C-804E-A8132F3A01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A5068-914F-4D47-A773-9DFBA0DCDB45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9080A-C7BB-443F-82F8-6523886F7F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E2E60E-A2DC-452F-869A-626AD4C189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1277C4-D53E-44EA-A893-9BBF2B4707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7565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55CA09-06F8-4C5F-A8FC-9F094468E8AD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CA8AA-6E71-47FE-9319-37524BBB8E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9170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Hi. I'm Matthew Renze, data science consultant, author, and public speaker.</a:t>
            </a:r>
          </a:p>
          <a:p>
            <a:r>
              <a:rPr lang="en-US" dirty="0"/>
              <a:t>Welcome to this introductory course on data for data science.</a:t>
            </a:r>
          </a:p>
          <a:p>
            <a:r>
              <a:rPr lang="en-US" dirty="0"/>
              <a:t>In this course, we'll learn about data as a foundation for data science.</a:t>
            </a:r>
          </a:p>
          <a:p>
            <a:r>
              <a:rPr lang="en-US" dirty="0"/>
              <a:t>We'll learn what data is, why it's important, and how it is used within data science.</a:t>
            </a:r>
          </a:p>
          <a:p>
            <a:r>
              <a:rPr lang="en-US" dirty="0"/>
              <a:t>In addition, we'll learn about data types, data structures, tabular data, and the data life cycle, all from the perspective of data science.</a:t>
            </a:r>
          </a:p>
          <a:p>
            <a:r>
              <a:rPr lang="en-US"/>
              <a:t>But first, let's begin with a quick story.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40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the 1880 US census took over 7 years to process and analyze without a computer.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495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However, the 1890 US census, took only 18 months thanks to Herman Hollerith’s punch-card-based “Tabulating Machine”.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589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1900s, electrical computers dramatically increased both data storage and processing capabilities.</a:t>
            </a:r>
          </a:p>
        </p:txBody>
      </p:sp>
    </p:spTree>
    <p:extLst>
      <p:ext uri="{BB962C8B-B14F-4D97-AF65-F5344CB8AC3E}">
        <p14:creationId xmlns:p14="http://schemas.microsoft.com/office/powerpoint/2010/main" val="3645093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the mid-1900s, digital computers allowed us to store and analyze data as bits of information encoded as ones and zeros.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292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1980s, the emergence of relational databases allowed us to efficiently store and process transactional data.</a:t>
            </a:r>
          </a:p>
        </p:txBody>
      </p:sp>
    </p:spTree>
    <p:extLst>
      <p:ext uri="{BB962C8B-B14F-4D97-AF65-F5344CB8AC3E}">
        <p14:creationId xmlns:p14="http://schemas.microsoft.com/office/powerpoint/2010/main" val="2767791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saw the emergence of programming languages like structured query language which allow us to rapidly query and analyze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89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1990s, data warehouses, data marts, and data cubes were used to store and analyze ever-larger growing sets of data.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4525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saw the emergence of data mining to allow us to discover patterns of interest in large data sets.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08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2000s, big-data platforms emerged to handle very large data sets by spreading data and processing across several computers in a cluster.</a:t>
            </a:r>
          </a:p>
        </p:txBody>
      </p:sp>
    </p:spTree>
    <p:extLst>
      <p:ext uri="{BB962C8B-B14F-4D97-AF65-F5344CB8AC3E}">
        <p14:creationId xmlns:p14="http://schemas.microsoft.com/office/powerpoint/2010/main" val="2406162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also saw the rise of machine learning – training computer algorithms on large sets of data to classify new data and make predictions.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42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Data… a collection of symbols representing the quality or quantity of a physical phenomenon.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79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2010s, cloud-scale distributed computing platforms emerged to handle storing and processing of data across thousands of computers in a data center.</a:t>
            </a:r>
          </a:p>
        </p:txBody>
      </p:sp>
    </p:spTree>
    <p:extLst>
      <p:ext uri="{BB962C8B-B14F-4D97-AF65-F5344CB8AC3E}">
        <p14:creationId xmlns:p14="http://schemas.microsoft.com/office/powerpoint/2010/main" val="51725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decade also ushered in the era of deep learning – training deep neural networks on very large data sets to classify and predict much more complex patterns of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539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move into 2020s, the explosion of data from the internet of things is leading to a need for new methods to store and process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1445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addition, the demand for modern data analysis has made data science one of the most in-demand professions of the 21st century.</a:t>
            </a:r>
          </a:p>
        </p:txBody>
      </p:sp>
    </p:spTree>
    <p:extLst>
      <p:ext uri="{BB962C8B-B14F-4D97-AF65-F5344CB8AC3E}">
        <p14:creationId xmlns:p14="http://schemas.microsoft.com/office/powerpoint/2010/main" val="2478866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next decade and beyond, the field of data science will continue to grow and will likely evolve into data-driven artificial intelligence.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new era of data that will almost certainly change our world in more ways than we could possibly imagine.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22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[1] The purpose of this course is to learn about data as a foundation for data science.</a:t>
            </a:r>
          </a:p>
          <a:p>
            <a:endParaRPr lang="en-US" dirty="0"/>
          </a:p>
          <a:p>
            <a:r>
              <a:rPr lang="en-US" dirty="0"/>
              <a:t>It might seem obvious, but half of data science is data, …</a:t>
            </a:r>
          </a:p>
          <a:p>
            <a:endParaRPr lang="en-US" dirty="0"/>
          </a:p>
          <a:p>
            <a:r>
              <a:rPr lang="en-US" dirty="0"/>
              <a:t>… so as you can imagine, it’s really important to have a thorough understanding of data to be successful with data science. </a:t>
            </a:r>
          </a:p>
          <a:p>
            <a:endParaRPr lang="en-US" dirty="0"/>
          </a:p>
          <a:p>
            <a:r>
              <a:rPr lang="en-US" dirty="0"/>
              <a:t>This course was designed to provide you with that foundational knowledge.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030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an overview of this course:</a:t>
            </a:r>
          </a:p>
          <a:p>
            <a:endParaRPr lang="en-US" dirty="0"/>
          </a:p>
          <a:p>
            <a:r>
              <a:rPr lang="en-US" dirty="0"/>
              <a:t>[1] First, we’ll learn about data. </a:t>
            </a:r>
          </a:p>
          <a:p>
            <a:endParaRPr lang="en-US" dirty="0"/>
          </a:p>
          <a:p>
            <a:r>
              <a:rPr lang="en-US" dirty="0"/>
              <a:t>We’ll learn what it is… and why it’s important for data science.</a:t>
            </a:r>
          </a:p>
          <a:p>
            <a:endParaRPr lang="en-US" dirty="0"/>
          </a:p>
          <a:p>
            <a:r>
              <a:rPr lang="en-US" dirty="0"/>
              <a:t>[2] Next we’ll learn about the various types of data we encounter in data science …</a:t>
            </a:r>
          </a:p>
          <a:p>
            <a:endParaRPr lang="en-US" dirty="0"/>
          </a:p>
          <a:p>
            <a:r>
              <a:rPr lang="en-US" dirty="0"/>
              <a:t>… including categorical and numerical data.</a:t>
            </a:r>
          </a:p>
          <a:p>
            <a:endParaRPr lang="en-US" dirty="0"/>
          </a:p>
          <a:p>
            <a:r>
              <a:rPr lang="en-US" dirty="0"/>
              <a:t>[3] Then we’ll learn about data types …</a:t>
            </a:r>
          </a:p>
          <a:p>
            <a:endParaRPr lang="en-US" dirty="0"/>
          </a:p>
          <a:p>
            <a:r>
              <a:rPr lang="en-US" dirty="0"/>
              <a:t>… and how we represent and store various kinds of data in a computer.</a:t>
            </a:r>
          </a:p>
          <a:p>
            <a:endParaRPr lang="en-US" dirty="0"/>
          </a:p>
          <a:p>
            <a:r>
              <a:rPr lang="en-US" dirty="0"/>
              <a:t>[4] Next, we’ll learn about data structures …</a:t>
            </a:r>
          </a:p>
          <a:p>
            <a:endParaRPr lang="en-US" dirty="0"/>
          </a:p>
          <a:p>
            <a:r>
              <a:rPr lang="en-US" dirty="0"/>
              <a:t>… and how providing structure to data gives it additional context and meaning.</a:t>
            </a:r>
          </a:p>
          <a:p>
            <a:endParaRPr lang="en-US" dirty="0"/>
          </a:p>
          <a:p>
            <a:r>
              <a:rPr lang="en-US" dirty="0"/>
              <a:t>[5</a:t>
            </a:r>
            <a:r>
              <a:rPr lang="en-US"/>
              <a:t>] Then, </a:t>
            </a:r>
            <a:r>
              <a:rPr lang="en-US" dirty="0"/>
              <a:t>we’ll learn about tabular data …</a:t>
            </a:r>
          </a:p>
          <a:p>
            <a:endParaRPr lang="en-US" dirty="0"/>
          </a:p>
          <a:p>
            <a:r>
              <a:rPr lang="en-US" dirty="0"/>
              <a:t>… tables of data organized into rows and columns that allow us to perform queries.</a:t>
            </a:r>
          </a:p>
          <a:p>
            <a:endParaRPr lang="en-US" dirty="0"/>
          </a:p>
          <a:p>
            <a:r>
              <a:rPr lang="en-US" dirty="0"/>
              <a:t>[6] Finally, we’ll learn about the data life cycle.</a:t>
            </a:r>
          </a:p>
          <a:p>
            <a:endParaRPr lang="en-US" dirty="0"/>
          </a:p>
          <a:p>
            <a:r>
              <a:rPr lang="en-US" dirty="0"/>
              <a:t>We’ll learn about the journey of data as we move from raw data to actionable insight.</a:t>
            </a:r>
          </a:p>
        </p:txBody>
      </p:sp>
    </p:spTree>
    <p:extLst>
      <p:ext uri="{BB962C8B-B14F-4D97-AF65-F5344CB8AC3E}">
        <p14:creationId xmlns:p14="http://schemas.microsoft.com/office/powerpoint/2010/main" val="629173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[1] There are no prerequisites for this course.</a:t>
            </a:r>
          </a:p>
          <a:p>
            <a:endParaRPr lang="en-US" dirty="0"/>
          </a:p>
          <a:p>
            <a:r>
              <a:rPr lang="en-US" dirty="0"/>
              <a:t>We will assume you are new to data, data science, and computer programming throughout this entire course.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[2] In addition, you won’t need to install any software on your computer to complete this course.</a:t>
            </a:r>
          </a:p>
          <a:p>
            <a:endParaRPr lang="en-US" dirty="0"/>
          </a:p>
          <a:p>
            <a:r>
              <a:rPr lang="en-US" dirty="0"/>
              <a:t>We’ll keep everything in this course as simple and easy to understand as possible.</a:t>
            </a:r>
          </a:p>
        </p:txBody>
      </p:sp>
    </p:spTree>
    <p:extLst>
      <p:ext uri="{BB962C8B-B14F-4D97-AF65-F5344CB8AC3E}">
        <p14:creationId xmlns:p14="http://schemas.microsoft.com/office/powerpoint/2010/main" val="27129382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[1] All of the content for this course can be found at the following URL.</a:t>
            </a:r>
          </a:p>
          <a:p>
            <a:endParaRPr lang="en-US" dirty="0"/>
          </a:p>
          <a:p>
            <a:r>
              <a:rPr lang="en-US" dirty="0"/>
              <a:t>This includes videos, slides, quizzes, exercises, and more.</a:t>
            </a:r>
          </a:p>
          <a:p>
            <a:endParaRPr lang="en-US" dirty="0"/>
          </a:p>
          <a:p>
            <a:r>
              <a:rPr lang="en-US" dirty="0"/>
              <a:t>If you haven’t already done so, please visit this webpage now and bookmark it for future reference.</a:t>
            </a:r>
          </a:p>
        </p:txBody>
      </p:sp>
    </p:spTree>
    <p:extLst>
      <p:ext uri="{BB962C8B-B14F-4D97-AF65-F5344CB8AC3E}">
        <p14:creationId xmlns:p14="http://schemas.microsoft.com/office/powerpoint/2010/main" val="3279240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[1] By the end of this course, you will understand data in the context of data science.</a:t>
            </a:r>
          </a:p>
          <a:p>
            <a:endParaRPr lang="en-US" dirty="0"/>
          </a:p>
          <a:p>
            <a:r>
              <a:rPr lang="en-US" dirty="0"/>
              <a:t>You’ll understand data types, data structures, tabular data, and the data life cycle.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foundational knowledge will help you to understand all of the concepts in the remaining courses in this series on data science.</a:t>
            </a:r>
          </a:p>
          <a:p>
            <a:endParaRPr lang="en-US" dirty="0"/>
          </a:p>
          <a:p>
            <a:r>
              <a:rPr lang="en-US" dirty="0"/>
              <a:t>Alright… we’ve got a lot to cover in this course… so let’s get started!</a:t>
            </a:r>
          </a:p>
        </p:txBody>
      </p:sp>
    </p:spTree>
    <p:extLst>
      <p:ext uri="{BB962C8B-B14F-4D97-AF65-F5344CB8AC3E}">
        <p14:creationId xmlns:p14="http://schemas.microsoft.com/office/powerpoint/2010/main" val="404531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Humans have likely been using data for as long as we’ve been counting on our fingers.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961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8649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8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10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907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0993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800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893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43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Hi. I’m Matthew Renze, data science consultant, author, and public speaker.</a:t>
            </a:r>
          </a:p>
          <a:p>
            <a:endParaRPr lang="en-US" dirty="0"/>
          </a:p>
          <a:p>
            <a:r>
              <a:rPr lang="en-US" dirty="0"/>
              <a:t>Welcome to this introductory course on data for data science.</a:t>
            </a:r>
          </a:p>
          <a:p>
            <a:endParaRPr lang="en-US" dirty="0"/>
          </a:p>
          <a:p>
            <a:r>
              <a:rPr lang="en-US" dirty="0"/>
              <a:t>In this course, we’ll learn about data as a foundation for data science.</a:t>
            </a:r>
          </a:p>
          <a:p>
            <a:endParaRPr lang="en-US" dirty="0"/>
          </a:p>
          <a:p>
            <a:r>
              <a:rPr lang="en-US" dirty="0"/>
              <a:t>We’ll learn what data is, why it’s important, and how it is used within data science.</a:t>
            </a:r>
          </a:p>
          <a:p>
            <a:endParaRPr lang="en-US" dirty="0"/>
          </a:p>
          <a:p>
            <a:r>
              <a:rPr lang="en-US" dirty="0"/>
              <a:t>In addition, we’ll learn about data, data types, data structures, tabular data, and the data life cycle, all from the perspective of data science.</a:t>
            </a:r>
          </a:p>
          <a:p>
            <a:endParaRPr lang="en-US" dirty="0"/>
          </a:p>
          <a:p>
            <a:r>
              <a:rPr lang="en-US" dirty="0"/>
              <a:t>But first, let’s begin with a quick story.</a:t>
            </a:r>
          </a:p>
        </p:txBody>
      </p:sp>
    </p:spTree>
    <p:extLst>
      <p:ext uri="{BB962C8B-B14F-4D97-AF65-F5344CB8AC3E}">
        <p14:creationId xmlns:p14="http://schemas.microsoft.com/office/powerpoint/2010/main" val="2896674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have evidence of humans carving notches into wood, bone, and stone to count days, lunar cycles, and animals for at least the past forty-thousand years.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21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millennia ago, the Sumerians, Egyptians, and Chinese were recording written counts of items, animals, people, and astronomical observations.</a:t>
            </a:r>
          </a:p>
        </p:txBody>
      </p:sp>
    </p:spTree>
    <p:extLst>
      <p:ext uri="{BB962C8B-B14F-4D97-AF65-F5344CB8AC3E}">
        <p14:creationId xmlns:p14="http://schemas.microsoft.com/office/powerpoint/2010/main" val="297164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recorded these data using clay tablets, papyrus, and parchment, using early writing systems like cuneiform, hieroglyphics, and logographs.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28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few centuries ago, data were collected by governments for census and taxation, or by businesses for accounting, inventory, and transactions.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116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at this point in history were recorded largely using quill pens in paper ledgers.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7117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1800s, mechanical computers radically sped up data processing and ushered in a new area of data analysis.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04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28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2345595"/>
            <a:ext cx="3355848" cy="335584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8076" y="2345595"/>
            <a:ext cx="3355848" cy="335584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18D385D-13AF-49CD-B6F3-2FDE37364A9C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7997952" y="2345468"/>
            <a:ext cx="3355848" cy="335584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6421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2169382"/>
            <a:ext cx="5111496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48402" y="2169382"/>
            <a:ext cx="5106922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ECCB06-45C8-45E6-8B84-BC3864A08CD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4182332"/>
            <a:ext cx="5111496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0FC4E8-F906-4F47-A4F6-6DA10DE5775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248402" y="4182332"/>
            <a:ext cx="5106922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56642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2169382"/>
            <a:ext cx="3355848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8076" y="2169382"/>
            <a:ext cx="3355848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ECCB06-45C8-45E6-8B84-BC3864A08CD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004050" y="2169382"/>
            <a:ext cx="3355848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0FC4E8-F906-4F47-A4F6-6DA10DE5775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590800" y="4182330"/>
            <a:ext cx="3355848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2F11677-9AAF-4A03-A507-AA3E1691EEB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245354" y="4182330"/>
            <a:ext cx="3355848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7852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2169382"/>
            <a:ext cx="3355848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8076" y="2169382"/>
            <a:ext cx="3355848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ECCB06-45C8-45E6-8B84-BC3864A08CD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004050" y="2169382"/>
            <a:ext cx="3355848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0FC4E8-F906-4F47-A4F6-6DA10DE5775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4182332"/>
            <a:ext cx="3355848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2F11677-9AAF-4A03-A507-AA3E1691EEB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418076" y="4182332"/>
            <a:ext cx="3355848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9E51BEC-22A8-45DC-9D1F-1F0B5A04046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997952" y="4182332"/>
            <a:ext cx="3357372" cy="1693005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07356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n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2169383"/>
            <a:ext cx="3355848" cy="115166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18076" y="2169383"/>
            <a:ext cx="3355848" cy="115166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DECCB06-45C8-45E6-8B84-BC3864A08CD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004050" y="2169383"/>
            <a:ext cx="3355848" cy="115166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80FC4E8-F906-4F47-A4F6-6DA10DE5775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9724" y="3536950"/>
            <a:ext cx="3355848" cy="115166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2F11677-9AAF-4A03-A507-AA3E1691EEB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419600" y="3536950"/>
            <a:ext cx="3355848" cy="115166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9E51BEC-22A8-45DC-9D1F-1F0B5A040466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7999476" y="3536950"/>
            <a:ext cx="3357372" cy="115166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065FE238-21A6-4FEA-A238-B930D121D86C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38200" y="4904517"/>
            <a:ext cx="3355848" cy="115166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7A4A1E84-428D-4447-8023-1ACB334EEB35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4418076" y="4904517"/>
            <a:ext cx="3355848" cy="115166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67AEF25-E0FE-42C6-B844-2D27DE99DE26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7997952" y="4904517"/>
            <a:ext cx="3357372" cy="115166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9633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347765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347765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C66F929-E242-4536-9EEF-11C12FDEE0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352778"/>
            <a:ext cx="5181600" cy="824184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CBEA9C56-F2F4-4F7D-98E0-60D0B66170C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200" y="5352778"/>
            <a:ext cx="5181600" cy="824184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59755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FC729B-D815-40F8-A799-2CF4139DBA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47725" y="2057401"/>
            <a:ext cx="2979907" cy="297908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7DE0B32-9238-456C-97A0-7D676A77DDE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572000" y="2057402"/>
            <a:ext cx="2979907" cy="297908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5ADB61C-E800-4946-82C4-6D5EC23CAE2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73893" y="2057401"/>
            <a:ext cx="2979907" cy="2979081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11A70B-9FAA-4B3A-AA07-DAA0BBDED4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84052"/>
            <a:ext cx="2989432" cy="824184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D5F18CA6-3E3C-482E-AE8D-BA4FCD2534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72000" y="5284052"/>
            <a:ext cx="2979908" cy="824184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46A65DCC-AFB1-4D64-9FA1-9868491757D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73892" y="5283780"/>
            <a:ext cx="2979908" cy="824184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7892268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FC729B-D815-40F8-A799-2CF4139DBA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197" y="2235586"/>
            <a:ext cx="2446360" cy="244568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7DE0B32-9238-456C-97A0-7D676A77DDE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7338" y="2235585"/>
            <a:ext cx="2446360" cy="244568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5ADB61C-E800-4946-82C4-6D5EC23CAE2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18299" y="2235585"/>
            <a:ext cx="2446360" cy="244568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B171113-10C1-4B68-8BF3-06DB686048A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907440" y="2235585"/>
            <a:ext cx="2446360" cy="2445682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65650900-8F7B-4016-8738-D81CEABCB7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197" y="4860655"/>
            <a:ext cx="2446360" cy="824184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C10F70C-9ABA-4576-800B-08DDA1C604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527338" y="4855349"/>
            <a:ext cx="2446360" cy="824184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3EF60BA0-CFF6-4992-A27E-4D4B8C15201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08774" y="4855349"/>
            <a:ext cx="2446360" cy="824184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2381A106-4903-4E79-93A1-DDED1713706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07440" y="4855349"/>
            <a:ext cx="2446360" cy="824184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6602953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FC729B-D815-40F8-A799-2CF4139DBA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21520"/>
            <a:ext cx="3352800" cy="14630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11A70B-9FAA-4B3A-AA07-DAA0BBDED4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445402"/>
            <a:ext cx="3352800" cy="4384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D5F18CA6-3E3C-482E-AE8D-BA4FCD2534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19600" y="3445402"/>
            <a:ext cx="3352800" cy="4384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6D31376-EA91-47A1-AB16-CAF450D0255A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4419600" y="1821520"/>
            <a:ext cx="3352800" cy="14630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C29E170-06A5-41F9-9799-7BE8933D18A2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001000" y="1821520"/>
            <a:ext cx="3352800" cy="14630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019C8018-3B15-4A17-87CB-31AFBC9F13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01000" y="3445402"/>
            <a:ext cx="3352800" cy="4384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4808ECD-C4E6-485A-BF48-453FC17C0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667000" y="5710572"/>
            <a:ext cx="3352800" cy="4384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749AE55-1B68-46A5-90EC-0A3D2AFE1BF2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2667000" y="4088935"/>
            <a:ext cx="3352800" cy="14630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3EB2372-FDF5-464A-87D5-E2899A6B3CDF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6248400" y="4088935"/>
            <a:ext cx="3352800" cy="14630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F0FFFE7B-3162-4613-80C8-B723E41F86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5712817"/>
            <a:ext cx="3352800" cy="4384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3864242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t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ADFC729B-D815-40F8-A799-2CF4139DBAD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8200" y="1821520"/>
            <a:ext cx="3352800" cy="14630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911A70B-9FAA-4B3A-AA07-DAA0BBDED4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3445402"/>
            <a:ext cx="3352800" cy="4384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D5F18CA6-3E3C-482E-AE8D-BA4FCD2534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19600" y="3445402"/>
            <a:ext cx="3352800" cy="4384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6D31376-EA91-47A1-AB16-CAF450D0255A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4419600" y="1821520"/>
            <a:ext cx="3352800" cy="14630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C29E170-06A5-41F9-9799-7BE8933D18A2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001000" y="1821520"/>
            <a:ext cx="3352800" cy="14630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019C8018-3B15-4A17-87CB-31AFBC9F13B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001000" y="3445402"/>
            <a:ext cx="3352800" cy="4384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4808ECD-C4E6-485A-BF48-453FC17C023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200" y="5712817"/>
            <a:ext cx="3352800" cy="4384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749AE55-1B68-46A5-90EC-0A3D2AFE1BF2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838200" y="4088935"/>
            <a:ext cx="3352800" cy="14630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53EB2372-FDF5-464A-87D5-E2899A6B3CDF}"/>
              </a:ext>
            </a:extLst>
          </p:cNvPr>
          <p:cNvSpPr>
            <a:spLocks noGrp="1"/>
          </p:cNvSpPr>
          <p:nvPr>
            <p:ph sz="half" idx="26"/>
          </p:nvPr>
        </p:nvSpPr>
        <p:spPr>
          <a:xfrm>
            <a:off x="4419600" y="4091180"/>
            <a:ext cx="3352800" cy="14630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F0FFFE7B-3162-4613-80C8-B723E41F86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19600" y="5715062"/>
            <a:ext cx="3352800" cy="4384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BE303E54-DA7B-4992-9CC0-B432538B944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001000" y="5712565"/>
            <a:ext cx="3352800" cy="438422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547DE3DB-8EA6-41E7-9CC9-D913F118AFE4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8001000" y="4088935"/>
            <a:ext cx="3352800" cy="1463040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884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988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91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1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5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3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3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288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anchor="ctr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15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90687"/>
            <a:ext cx="5157787" cy="814387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90687"/>
            <a:ext cx="5183188" cy="814388"/>
          </a:xfrm>
        </p:spPr>
        <p:txBody>
          <a:bodyPr anchor="b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anchor="ctr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76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2345595"/>
            <a:ext cx="5111496" cy="335584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48402" y="2345595"/>
            <a:ext cx="5106922" cy="3355848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9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32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42" r:id="rId14"/>
    <p:sldLayoutId id="2147483735" r:id="rId15"/>
    <p:sldLayoutId id="2147483736" r:id="rId16"/>
    <p:sldLayoutId id="2147483737" r:id="rId17"/>
    <p:sldLayoutId id="2147483738" r:id="rId18"/>
    <p:sldLayoutId id="2147483739" r:id="rId19"/>
    <p:sldLayoutId id="2147483740" r:id="rId20"/>
    <p:sldLayoutId id="2147483741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83" y="1594119"/>
            <a:ext cx="10515600" cy="2387600"/>
          </a:xfrm>
        </p:spPr>
        <p:txBody>
          <a:bodyPr anchor="ctr"/>
          <a:lstStyle/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Intro to Data </a:t>
            </a:r>
            <a:b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for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2165" y="4038600"/>
            <a:ext cx="10515599" cy="1655762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Matthew Renze</a:t>
            </a:r>
          </a:p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Data Science Consultant</a:t>
            </a:r>
          </a:p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matthewrenze.com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3BB9646-CA4A-4B13-B416-B7C47D362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200" y="1295400"/>
            <a:ext cx="4724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0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DB9DF60-C14F-467C-AA58-ACE175E36D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9" t="3742" r="4647" b="588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1AF9330-3523-447C-8F80-53EC1586BC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3" b="6840"/>
          <a:stretch/>
        </p:blipFill>
        <p:spPr>
          <a:xfrm>
            <a:off x="-152400" y="0"/>
            <a:ext cx="123444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8EA71B-5193-457D-91D7-A36F749B1BFB}"/>
              </a:ext>
            </a:extLst>
          </p:cNvPr>
          <p:cNvSpPr txBox="1"/>
          <p:nvPr/>
        </p:nvSpPr>
        <p:spPr>
          <a:xfrm>
            <a:off x="4002261" y="6581001"/>
            <a:ext cx="4187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Smithsonian National Museum of American History</a:t>
            </a:r>
          </a:p>
        </p:txBody>
      </p:sp>
    </p:spTree>
    <p:extLst>
      <p:ext uri="{BB962C8B-B14F-4D97-AF65-F5344CB8AC3E}">
        <p14:creationId xmlns:p14="http://schemas.microsoft.com/office/powerpoint/2010/main" val="140293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E6CC322-DB91-4E23-9603-5B121E821F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2"/>
          <a:stretch/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14F963-35DE-41AC-A0D6-E91F4ACA9829}"/>
              </a:ext>
            </a:extLst>
          </p:cNvPr>
          <p:cNvSpPr txBox="1"/>
          <p:nvPr/>
        </p:nvSpPr>
        <p:spPr>
          <a:xfrm>
            <a:off x="5418964" y="6581001"/>
            <a:ext cx="1354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Source: US Army</a:t>
            </a:r>
          </a:p>
        </p:txBody>
      </p:sp>
    </p:spTree>
    <p:extLst>
      <p:ext uri="{BB962C8B-B14F-4D97-AF65-F5344CB8AC3E}">
        <p14:creationId xmlns:p14="http://schemas.microsoft.com/office/powerpoint/2010/main" val="81226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19FF3A-C968-40EB-A7B1-C655CAE5C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BDE51-BFE7-452D-AB13-227E6FF78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6" b="1070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14F963-35DE-41AC-A0D6-E91F4ACA9829}"/>
              </a:ext>
            </a:extLst>
          </p:cNvPr>
          <p:cNvSpPr txBox="1"/>
          <p:nvPr/>
        </p:nvSpPr>
        <p:spPr>
          <a:xfrm>
            <a:off x="55902" y="6581001"/>
            <a:ext cx="1564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Texas A &amp; M</a:t>
            </a:r>
          </a:p>
        </p:txBody>
      </p:sp>
    </p:spTree>
    <p:extLst>
      <p:ext uri="{BB962C8B-B14F-4D97-AF65-F5344CB8AC3E}">
        <p14:creationId xmlns:p14="http://schemas.microsoft.com/office/powerpoint/2010/main" val="217694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252D77-F5A5-4D64-AA75-6FFD97111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8A28629-800B-4D86-9D0A-2A6EC80425F6}"/>
              </a:ext>
            </a:extLst>
          </p:cNvPr>
          <p:cNvSpPr txBox="1"/>
          <p:nvPr/>
        </p:nvSpPr>
        <p:spPr>
          <a:xfrm>
            <a:off x="5267321" y="6581001"/>
            <a:ext cx="16573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Odacir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Blanco</a:t>
            </a:r>
          </a:p>
        </p:txBody>
      </p:sp>
    </p:spTree>
    <p:extLst>
      <p:ext uri="{BB962C8B-B14F-4D97-AF65-F5344CB8AC3E}">
        <p14:creationId xmlns:p14="http://schemas.microsoft.com/office/powerpoint/2010/main" val="84361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4A704-E8D3-4CFE-8CCB-3282EF385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SELECT ID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OCR A Extended" panose="02010509020102010303" pitchFamily="50" charset="0"/>
              </a:rPr>
              <a:t>Last_Name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OCR A Extended" panose="02010509020102010303" pitchFamily="50" charset="0"/>
              </a:rPr>
              <a:t>First_Name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 </a:t>
            </a:r>
            <a:r>
              <a:rPr lang="en-US" dirty="0" err="1">
                <a:solidFill>
                  <a:srgbClr val="00B050"/>
                </a:solidFill>
                <a:latin typeface="OCR A Extended" panose="02010509020102010303" pitchFamily="50" charset="0"/>
              </a:rPr>
              <a:t>Hire_Date</a:t>
            </a:r>
            <a:endParaRPr lang="en-US" dirty="0">
              <a:solidFill>
                <a:srgbClr val="00B050"/>
              </a:solidFill>
              <a:latin typeface="OCR A Extended" panose="02010509020102010303" pitchFamily="50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FROM Employees</a:t>
            </a:r>
          </a:p>
          <a:p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ORDER BY </a:t>
            </a:r>
            <a:r>
              <a:rPr lang="en-US" dirty="0" err="1">
                <a:solidFill>
                  <a:srgbClr val="00B050"/>
                </a:solidFill>
                <a:latin typeface="OCR A Extended" panose="02010509020102010303" pitchFamily="50" charset="0"/>
              </a:rPr>
              <a:t>Hire_Date</a:t>
            </a:r>
            <a:endParaRPr lang="en-US" dirty="0">
              <a:solidFill>
                <a:srgbClr val="00B050"/>
              </a:solidFill>
              <a:latin typeface="OCR A Extended" panose="02010509020102010303" pitchFamily="50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WHERE </a:t>
            </a:r>
            <a:r>
              <a:rPr lang="en-US" dirty="0" err="1">
                <a:solidFill>
                  <a:srgbClr val="00B050"/>
                </a:solidFill>
                <a:latin typeface="OCR A Extended" panose="02010509020102010303" pitchFamily="50" charset="0"/>
              </a:rPr>
              <a:t>Department_ID</a:t>
            </a:r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 = 10</a:t>
            </a:r>
          </a:p>
          <a:p>
            <a:endParaRPr lang="en-US" dirty="0">
              <a:solidFill>
                <a:srgbClr val="00B050"/>
              </a:solidFill>
              <a:latin typeface="OCR A Extended" panose="02010509020102010303" pitchFamily="50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ID           </a:t>
            </a:r>
            <a:r>
              <a:rPr lang="en-US" dirty="0" err="1">
                <a:solidFill>
                  <a:srgbClr val="00B050"/>
                </a:solidFill>
                <a:latin typeface="OCR A Extended" panose="02010509020102010303" pitchFamily="50" charset="0"/>
              </a:rPr>
              <a:t>First_Name</a:t>
            </a:r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OCR A Extended" panose="02010509020102010303" pitchFamily="50" charset="0"/>
              </a:rPr>
              <a:t>Last_Name</a:t>
            </a:r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  </a:t>
            </a:r>
            <a:r>
              <a:rPr lang="en-US" dirty="0" err="1">
                <a:solidFill>
                  <a:srgbClr val="00B050"/>
                </a:solidFill>
                <a:latin typeface="OCR A Extended" panose="02010509020102010303" pitchFamily="50" charset="0"/>
              </a:rPr>
              <a:t>Hire_Date</a:t>
            </a:r>
            <a:endParaRPr lang="en-US" dirty="0">
              <a:solidFill>
                <a:srgbClr val="00B050"/>
              </a:solidFill>
              <a:latin typeface="OCR A Extended" panose="02010509020102010303" pitchFamily="50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-----------  ----------  ---------  ---------</a:t>
            </a:r>
          </a:p>
          <a:p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37           Bill        Smith      1980-08-02</a:t>
            </a:r>
          </a:p>
          <a:p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28           Miko        Chen       1982-04-12</a:t>
            </a:r>
          </a:p>
          <a:p>
            <a:r>
              <a:rPr lang="en-US" dirty="0">
                <a:solidFill>
                  <a:srgbClr val="00B050"/>
                </a:solidFill>
                <a:latin typeface="OCR A Extended" panose="02010509020102010303" pitchFamily="50" charset="0"/>
              </a:rPr>
              <a:t>51           Amy         Lopez      1985-09-10</a:t>
            </a:r>
          </a:p>
        </p:txBody>
      </p:sp>
    </p:spTree>
    <p:extLst>
      <p:ext uri="{BB962C8B-B14F-4D97-AF65-F5344CB8AC3E}">
        <p14:creationId xmlns:p14="http://schemas.microsoft.com/office/powerpoint/2010/main" val="84696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0E8257-3176-4F42-A8DF-0C2885D5D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86" y="533400"/>
            <a:ext cx="6211167" cy="3667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293A72-F539-4234-889B-2614A7297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533121"/>
            <a:ext cx="6192114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3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00D4A2-2258-4E72-91D1-8E11C50EB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495300"/>
            <a:ext cx="84582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419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7688AD6-BDBB-41E4-B0D0-68005D33C92C}"/>
              </a:ext>
            </a:extLst>
          </p:cNvPr>
          <p:cNvGrpSpPr/>
          <p:nvPr/>
        </p:nvGrpSpPr>
        <p:grpSpPr>
          <a:xfrm>
            <a:off x="1877132" y="182562"/>
            <a:ext cx="8437736" cy="6492875"/>
            <a:chOff x="2452686" y="0"/>
            <a:chExt cx="7286626" cy="56070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2039C9C-A35B-4F70-9AC0-45F1044B7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333"/>
            <a:stretch/>
          </p:blipFill>
          <p:spPr>
            <a:xfrm>
              <a:off x="2452687" y="0"/>
              <a:ext cx="7286625" cy="5257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47442B-6FDF-44C8-9E3F-1B10F5A184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4676"/>
            <a:stretch/>
          </p:blipFill>
          <p:spPr>
            <a:xfrm>
              <a:off x="2452686" y="5241966"/>
              <a:ext cx="7286625" cy="36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8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mirlab.org/users/jang/matlab/toolbox/machineLearning/image/gdDemo01.png">
            <a:extLst>
              <a:ext uri="{FF2B5EF4-FFF2-40B4-BE49-F238E27FC236}">
                <a16:creationId xmlns:a16="http://schemas.microsoft.com/office/drawing/2014/main" id="{9C43FE5A-CCD9-4678-BD14-F9DBCA8A1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4" y="438150"/>
            <a:ext cx="5486400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5F122E-A532-48F3-B8FE-70F4D80EDA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600200"/>
            <a:ext cx="5668166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9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194FA-B823-4F34-8685-30E72F8DF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Rise of Data</a:t>
            </a:r>
          </a:p>
        </p:txBody>
      </p:sp>
    </p:spTree>
    <p:extLst>
      <p:ext uri="{BB962C8B-B14F-4D97-AF65-F5344CB8AC3E}">
        <p14:creationId xmlns:p14="http://schemas.microsoft.com/office/powerpoint/2010/main" val="126600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BB162AA-49F7-4E45-8D00-5CAF822939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97417"/>
            <a:ext cx="8382000" cy="626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0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159FC55-9F9B-452D-9604-267373B6E77F}"/>
              </a:ext>
            </a:extLst>
          </p:cNvPr>
          <p:cNvGrpSpPr/>
          <p:nvPr/>
        </p:nvGrpSpPr>
        <p:grpSpPr>
          <a:xfrm>
            <a:off x="830641" y="883640"/>
            <a:ext cx="10530719" cy="5090720"/>
            <a:chOff x="760540" y="1449594"/>
            <a:chExt cx="10530719" cy="509072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51A8DF2-D02E-4BDB-B508-FD00F36811DD}"/>
                </a:ext>
              </a:extLst>
            </p:cNvPr>
            <p:cNvGrpSpPr/>
            <p:nvPr/>
          </p:nvGrpSpPr>
          <p:grpSpPr>
            <a:xfrm>
              <a:off x="760540" y="1719262"/>
              <a:ext cx="9372829" cy="4821052"/>
              <a:chOff x="760540" y="1719262"/>
              <a:chExt cx="9372829" cy="482105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ED87DAB-9D0A-44D0-8554-3EFADEFBF5BF}"/>
                  </a:ext>
                </a:extLst>
              </p:cNvPr>
              <p:cNvSpPr/>
              <p:nvPr/>
            </p:nvSpPr>
            <p:spPr>
              <a:xfrm>
                <a:off x="8960801" y="2227790"/>
                <a:ext cx="1172568" cy="2697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2" descr="http://www.random-magazine.net/wp-content/uploads/2011/02/face2facebook_faces_matrix-black-web.jpg">
                <a:extLst>
                  <a:ext uri="{FF2B5EF4-FFF2-40B4-BE49-F238E27FC236}">
                    <a16:creationId xmlns:a16="http://schemas.microsoft.com/office/drawing/2014/main" id="{C2C3360E-661B-48B9-BECB-F91801FDFE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71"/>
              <a:stretch/>
            </p:blipFill>
            <p:spPr bwMode="auto">
              <a:xfrm>
                <a:off x="760540" y="1719262"/>
                <a:ext cx="2452613" cy="34194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" name="Picture 2" descr="Image result for convolutional neural network visualization">
                <a:extLst>
                  <a:ext uri="{FF2B5EF4-FFF2-40B4-BE49-F238E27FC236}">
                    <a16:creationId xmlns:a16="http://schemas.microsoft.com/office/drawing/2014/main" id="{5A466D3D-E598-4E69-B77D-38811CC4CA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18" t="1815" r="48290" b="51876"/>
              <a:stretch/>
            </p:blipFill>
            <p:spPr bwMode="auto">
              <a:xfrm rot="16200000">
                <a:off x="4267036" y="5292340"/>
                <a:ext cx="1263980" cy="12319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https://i.imgur.com/twwWX3u.png">
                <a:extLst>
                  <a:ext uri="{FF2B5EF4-FFF2-40B4-BE49-F238E27FC236}">
                    <a16:creationId xmlns:a16="http://schemas.microsoft.com/office/drawing/2014/main" id="{A2AEC2F5-F35A-4895-B8D1-21117B34B4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0" t="8794" r="82995" b="57591"/>
              <a:stretch/>
            </p:blipFill>
            <p:spPr bwMode="auto">
              <a:xfrm>
                <a:off x="5839994" y="5298124"/>
                <a:ext cx="1231968" cy="12203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2" descr="https://i.imgur.com/twwWX3u.png">
                <a:extLst>
                  <a:ext uri="{FF2B5EF4-FFF2-40B4-BE49-F238E27FC236}">
                    <a16:creationId xmlns:a16="http://schemas.microsoft.com/office/drawing/2014/main" id="{42171F3A-8C5F-4084-A94D-04BE4A9B40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49" t="52100" r="83721" b="14331"/>
              <a:stretch/>
            </p:blipFill>
            <p:spPr bwMode="auto">
              <a:xfrm>
                <a:off x="7396946" y="5298124"/>
                <a:ext cx="1231968" cy="12367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C36805-83D9-45E6-970B-2F7B425EEA88}"/>
                </a:ext>
              </a:extLst>
            </p:cNvPr>
            <p:cNvSpPr txBox="1"/>
            <p:nvPr/>
          </p:nvSpPr>
          <p:spPr>
            <a:xfrm>
              <a:off x="10401272" y="2587253"/>
              <a:ext cx="8899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Human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70B4640-4074-4BF6-ACC0-28AF72063F1D}"/>
                </a:ext>
              </a:extLst>
            </p:cNvPr>
            <p:cNvSpPr txBox="1"/>
            <p:nvPr/>
          </p:nvSpPr>
          <p:spPr>
            <a:xfrm>
              <a:off x="10401272" y="3014460"/>
              <a:ext cx="5100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8C8601-ED7C-4BDE-9EE3-486B182D4048}"/>
                </a:ext>
              </a:extLst>
            </p:cNvPr>
            <p:cNvSpPr txBox="1"/>
            <p:nvPr/>
          </p:nvSpPr>
          <p:spPr>
            <a:xfrm>
              <a:off x="10401271" y="3406942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Dog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2F5DD-2CC3-435E-81DF-6D11F6DFC7F2}"/>
                </a:ext>
              </a:extLst>
            </p:cNvPr>
            <p:cNvSpPr txBox="1"/>
            <p:nvPr/>
          </p:nvSpPr>
          <p:spPr>
            <a:xfrm>
              <a:off x="10401271" y="3833657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Car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8E17AB7-8C09-47C0-9263-7DF60E02D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0710" y="1449594"/>
              <a:ext cx="7037888" cy="3958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43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C06E6B9-A689-4D5B-8B77-DF0461AC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053F8-C9F2-4534-9D9D-191A9AB62A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3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5857CE-E67E-42C2-BB8B-945B609978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58" b="78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6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C6AEA0-67FE-4A71-AFEE-5F4E52D5CC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" r="1809"/>
          <a:stretch/>
        </p:blipFill>
        <p:spPr>
          <a:xfrm>
            <a:off x="0" y="-8210"/>
            <a:ext cx="12192000" cy="686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5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D9261B-A316-4988-8D95-9D70DC835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571075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45A-D99A-481E-A4BE-DBBD7A76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Purpose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80667A2-8AFD-4237-A5A3-0F743F20ACA5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To learn about data as a foundation </a:t>
            </a:r>
            <a:br>
              <a:rPr lang="en-US" dirty="0"/>
            </a:br>
            <a:r>
              <a:rPr lang="en-US" dirty="0"/>
              <a:t>for data science</a:t>
            </a:r>
          </a:p>
        </p:txBody>
      </p:sp>
    </p:spTree>
    <p:extLst>
      <p:ext uri="{BB962C8B-B14F-4D97-AF65-F5344CB8AC3E}">
        <p14:creationId xmlns:p14="http://schemas.microsoft.com/office/powerpoint/2010/main" val="136247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2A5A-8FEA-4A5D-80E9-DFEAFD85B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210AD-A374-48F0-B904-BF4EA5A285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4DB321-6238-4042-BAD5-680C23BF55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Types of Data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21C686C-07C2-40F3-8A2A-C19F5B4EF80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Types</a:t>
            </a:r>
          </a:p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27D5D41-923D-4F53-9401-14B3ACE522D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Tabular Data</a:t>
            </a:r>
          </a:p>
          <a:p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4DD82E1-A0F4-4B06-9AF4-483FC3994F3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Life Cycle</a:t>
            </a:r>
          </a:p>
        </p:txBody>
      </p:sp>
      <p:pic>
        <p:nvPicPr>
          <p:cNvPr id="19" name="Content Placeholder 16">
            <a:extLst>
              <a:ext uri="{FF2B5EF4-FFF2-40B4-BE49-F238E27FC236}">
                <a16:creationId xmlns:a16="http://schemas.microsoft.com/office/drawing/2014/main" id="{3BEB6EB6-C8DD-4BE0-9924-D8932450E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3280" y="4088934"/>
            <a:ext cx="1463039" cy="1463039"/>
          </a:xfrm>
          <a:prstGeom prst="rect">
            <a:avLst/>
          </a:prstGeom>
        </p:spPr>
      </p:pic>
      <p:pic>
        <p:nvPicPr>
          <p:cNvPr id="27" name="Content Placeholder 24">
            <a:extLst>
              <a:ext uri="{FF2B5EF4-FFF2-40B4-BE49-F238E27FC236}">
                <a16:creationId xmlns:a16="http://schemas.microsoft.com/office/drawing/2014/main" id="{6A4727CB-153C-47F9-9B49-FEF3E9D627F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2681" y="4149736"/>
            <a:ext cx="1341437" cy="1341437"/>
          </a:xfrm>
          <a:prstGeom prst="rect">
            <a:avLst/>
          </a:prstGeom>
        </p:spPr>
      </p:pic>
      <p:pic>
        <p:nvPicPr>
          <p:cNvPr id="49" name="Content Placeholder 6">
            <a:extLst>
              <a:ext uri="{FF2B5EF4-FFF2-40B4-BE49-F238E27FC236}">
                <a16:creationId xmlns:a16="http://schemas.microsoft.com/office/drawing/2014/main" id="{FA4C463F-5B26-4E52-B82E-293BC88F6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82762" y="1826268"/>
            <a:ext cx="1463675" cy="1463675"/>
          </a:xfrm>
          <a:prstGeom prst="rect">
            <a:avLst/>
          </a:prstGeom>
        </p:spPr>
      </p:pic>
      <p:pic>
        <p:nvPicPr>
          <p:cNvPr id="29" name="Content Placeholder 32">
            <a:extLst>
              <a:ext uri="{FF2B5EF4-FFF2-40B4-BE49-F238E27FC236}">
                <a16:creationId xmlns:a16="http://schemas.microsoft.com/office/drawing/2014/main" id="{C5997395-81D5-4200-B125-FF931BE94C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00042" y="1685430"/>
            <a:ext cx="1754714" cy="1754714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76592951-DCFC-4CB3-90CF-E26ECB2139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58132" y="1826266"/>
            <a:ext cx="1463676" cy="146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20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  <p:bldP spid="9" grpId="0" build="p"/>
      <p:bldP spid="13" grpId="0" build="p"/>
      <p:bldP spid="1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0EC5D-F8AE-4B24-AA03-5910189FC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Prerequisites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EBFBE0-707A-484C-8C4C-95833488E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59152"/>
            <a:ext cx="5111496" cy="335584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prerequisite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courses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E2F8B0-141E-4FF1-8160-0A5B42333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2" y="2359152"/>
            <a:ext cx="5106922" cy="3355848"/>
          </a:xfrm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required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software</a:t>
            </a:r>
          </a:p>
        </p:txBody>
      </p:sp>
    </p:spTree>
    <p:extLst>
      <p:ext uri="{BB962C8B-B14F-4D97-AF65-F5344CB8AC3E}">
        <p14:creationId xmlns:p14="http://schemas.microsoft.com/office/powerpoint/2010/main" val="354797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B3BBE-CB21-442E-930A-FABCB1E1C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Website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D3E2DB-3417-420A-AE2A-7DC58EDEA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http://matthewrenze.com/courses/intro-to-data</a:t>
            </a:r>
          </a:p>
        </p:txBody>
      </p:sp>
    </p:spTree>
    <p:extLst>
      <p:ext uri="{BB962C8B-B14F-4D97-AF65-F5344CB8AC3E}">
        <p14:creationId xmlns:p14="http://schemas.microsoft.com/office/powerpoint/2010/main" val="3009134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ve closeup hands counting the numbers one, two, three, four, and five with their fingers.">
            <a:extLst>
              <a:ext uri="{FF2B5EF4-FFF2-40B4-BE49-F238E27FC236}">
                <a16:creationId xmlns:a16="http://schemas.microsoft.com/office/drawing/2014/main" id="{47A2BE2C-70A2-45D0-9FA8-08643BFD4FC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3689"/>
            <a:ext cx="12192000" cy="6234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133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EC84D-CBCA-4E3B-978E-D160351F8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Outcome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59BC474-9196-4BD3-BB5D-C57A28594314}"/>
              </a:ext>
            </a:extLst>
          </p:cNvPr>
          <p:cNvSpPr txBox="1">
            <a:spLocks/>
          </p:cNvSpPr>
          <p:nvPr/>
        </p:nvSpPr>
        <p:spPr>
          <a:xfrm>
            <a:off x="838200" y="2766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You will understand data </a:t>
            </a:r>
            <a:br>
              <a:rPr lang="en-US" dirty="0"/>
            </a:br>
            <a:r>
              <a:rPr lang="en-US" dirty="0"/>
              <a:t>in the context of data science.</a:t>
            </a:r>
          </a:p>
        </p:txBody>
      </p:sp>
    </p:spTree>
    <p:extLst>
      <p:ext uri="{BB962C8B-B14F-4D97-AF65-F5344CB8AC3E}">
        <p14:creationId xmlns:p14="http://schemas.microsoft.com/office/powerpoint/2010/main" val="3941981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965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14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841500"/>
            <a:ext cx="9144000" cy="3175000"/>
          </a:xfrm>
        </p:spPr>
        <p:txBody>
          <a:bodyPr anchor="ctr">
            <a:normAutofit/>
          </a:bodyPr>
          <a:lstStyle/>
          <a:p>
            <a:pPr>
              <a:lnSpc>
                <a:spcPct val="50000"/>
              </a:lnSpc>
            </a:pPr>
            <a:b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b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Renze Consulting</a:t>
            </a:r>
            <a:b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b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r>
              <a:rPr lang="en-US" sz="32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presents:</a:t>
            </a:r>
          </a:p>
        </p:txBody>
      </p:sp>
    </p:spTree>
    <p:extLst>
      <p:ext uri="{BB962C8B-B14F-4D97-AF65-F5344CB8AC3E}">
        <p14:creationId xmlns:p14="http://schemas.microsoft.com/office/powerpoint/2010/main" val="207709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9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pPr>
              <a:lnSpc>
                <a:spcPct val="50000"/>
              </a:lnSpc>
            </a:pPr>
            <a:b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r>
              <a:rPr lang="en-US" sz="40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A</a:t>
            </a:r>
            <a:br>
              <a:rPr lang="en-US" sz="40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b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Data Science Made Simple</a:t>
            </a:r>
            <a:b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b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r>
              <a:rPr lang="en-US" sz="4000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course</a:t>
            </a:r>
            <a:endParaRPr lang="en-US" dirty="0">
              <a:solidFill>
                <a:schemeClr val="bg1"/>
              </a:solidFill>
              <a:effectLst>
                <a:glow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382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79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8000">
              <a:srgbClr val="EBF3FA"/>
            </a:gs>
            <a:gs pos="53000">
              <a:srgbClr val="CADFF1"/>
            </a:gs>
            <a:gs pos="39000">
              <a:srgbClr val="ABCCE9"/>
            </a:gs>
            <a:gs pos="0">
              <a:schemeClr val="accent1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0961" y="1371600"/>
            <a:ext cx="10515600" cy="2387600"/>
          </a:xfrm>
        </p:spPr>
        <p:txBody>
          <a:bodyPr anchor="ctr"/>
          <a:lstStyle/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Intro to Data </a:t>
            </a:r>
            <a:b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for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0962" y="4302919"/>
            <a:ext cx="10515599" cy="1655762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Matthew Renze</a:t>
            </a:r>
          </a:p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Data Science Consultant</a:t>
            </a:r>
          </a:p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matthewrenze.com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9D764-2F65-4031-A3B5-85B90EC425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963" l="30260" r="73385">
                        <a14:foregroundMark x1="31797" y1="83472" x2="31797" y2="83472"/>
                        <a14:foregroundMark x1="42500" y1="87778" x2="42500" y2="87778"/>
                        <a14:foregroundMark x1="60521" y1="82963" x2="60521" y2="82963"/>
                        <a14:foregroundMark x1="68802" y1="76204" x2="68802" y2="76204"/>
                        <a14:foregroundMark x1="70260" y1="90370" x2="70260" y2="90370"/>
                        <a14:foregroundMark x1="69688" y1="95602" x2="69688" y2="95602"/>
                        <a14:foregroundMark x1="68125" y1="98009" x2="68125" y2="98009"/>
                        <a14:foregroundMark x1="60026" y1="94907" x2="60026" y2="94907"/>
                        <a14:foregroundMark x1="45026" y1="96435" x2="45026" y2="96435"/>
                        <a14:foregroundMark x1="32943" y1="96991" x2="32943" y2="96991"/>
                        <a14:foregroundMark x1="30312" y1="97315" x2="30312" y2="97315"/>
                        <a14:foregroundMark x1="71432" y1="91250" x2="71432" y2="91250"/>
                        <a14:foregroundMark x1="73385" y1="94352" x2="73385" y2="94352"/>
                      </a14:backgroundRemoval>
                    </a14:imgEffect>
                  </a14:imgLayer>
                </a14:imgProps>
              </a:ext>
            </a:extLst>
          </a:blip>
          <a:srcRect l="27500" r="25000"/>
          <a:stretch/>
        </p:blipFill>
        <p:spPr>
          <a:xfrm>
            <a:off x="6400800" y="0"/>
            <a:ext cx="579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6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9B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2683" y="1594119"/>
            <a:ext cx="10515600" cy="2387600"/>
          </a:xfrm>
        </p:spPr>
        <p:txBody>
          <a:bodyPr anchor="ctr"/>
          <a:lstStyle/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Intro to Data </a:t>
            </a:r>
            <a:b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</a:br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for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32165" y="4038600"/>
            <a:ext cx="10515599" cy="1655762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Matthew Renze</a:t>
            </a:r>
          </a:p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Data Science Consultant</a:t>
            </a:r>
          </a:p>
          <a:p>
            <a:pPr algn="l"/>
            <a:r>
              <a:rPr lang="en-US" dirty="0">
                <a:solidFill>
                  <a:schemeClr val="bg1"/>
                </a:solidFill>
                <a:effectLst>
                  <a:glow>
                    <a:schemeClr val="bg1"/>
                  </a:glow>
                </a:effectLst>
              </a:rPr>
              <a:t>matthewrenze.com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3BB9646-CA4A-4B13-B416-B7C47D362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4200" y="1295400"/>
            <a:ext cx="47244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5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BAFCD7-9A27-4BB9-8C19-2644F668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8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93DCF1-68D2-432F-B3A7-691F8DF015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3127"/>
            <a:ext cx="12192000" cy="5431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FB6FC7-C265-4DF5-ADA1-F209497C26D7}"/>
              </a:ext>
            </a:extLst>
          </p:cNvPr>
          <p:cNvSpPr txBox="1"/>
          <p:nvPr/>
        </p:nvSpPr>
        <p:spPr>
          <a:xfrm>
            <a:off x="4085674" y="6581001"/>
            <a:ext cx="4020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Museum of Natural Sciences in Brussels, Belgium</a:t>
            </a:r>
          </a:p>
        </p:txBody>
      </p:sp>
    </p:spTree>
    <p:extLst>
      <p:ext uri="{BB962C8B-B14F-4D97-AF65-F5344CB8AC3E}">
        <p14:creationId xmlns:p14="http://schemas.microsoft.com/office/powerpoint/2010/main" val="132744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5B5BE3-78D6-4D52-983E-CC13B2DEAF3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0631" y="563631"/>
            <a:ext cx="5730737" cy="57307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96281"/>
            <a:ext cx="9144000" cy="2387600"/>
          </a:xfrm>
        </p:spPr>
        <p:txBody>
          <a:bodyPr anchor="ctr"/>
          <a:lstStyle/>
          <a:p>
            <a:r>
              <a:rPr lang="en-US" dirty="0">
                <a:effectLst>
                  <a:glow>
                    <a:schemeClr val="bg1"/>
                  </a:glow>
                </a:effectLst>
              </a:rPr>
              <a:t>Intro to Data </a:t>
            </a:r>
            <a:br>
              <a:rPr lang="en-US" dirty="0">
                <a:effectLst>
                  <a:glow>
                    <a:schemeClr val="bg1"/>
                  </a:glow>
                </a:effectLst>
              </a:rPr>
            </a:br>
            <a:r>
              <a:rPr lang="en-US" dirty="0">
                <a:effectLst>
                  <a:glow>
                    <a:schemeClr val="bg1"/>
                  </a:glow>
                </a:effectLst>
              </a:rPr>
              <a:t>for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83881"/>
            <a:ext cx="9144000" cy="1655762"/>
          </a:xfrm>
        </p:spPr>
        <p:txBody>
          <a:bodyPr anchor="ctr">
            <a:normAutofit/>
          </a:bodyPr>
          <a:lstStyle/>
          <a:p>
            <a:r>
              <a:rPr lang="en-US" dirty="0">
                <a:effectLst>
                  <a:glow>
                    <a:schemeClr val="bg1"/>
                  </a:glow>
                </a:effectLst>
              </a:rPr>
              <a:t>Matthew Renze</a:t>
            </a:r>
          </a:p>
          <a:p>
            <a:r>
              <a:rPr lang="en-US" dirty="0">
                <a:effectLst>
                  <a:glow>
                    <a:schemeClr val="bg1"/>
                  </a:glow>
                </a:effectLst>
              </a:rPr>
              <a:t>Data Science Consultant</a:t>
            </a:r>
          </a:p>
          <a:p>
            <a:r>
              <a:rPr lang="en-US" dirty="0">
                <a:effectLst>
                  <a:glow>
                    <a:schemeClr val="bg1"/>
                  </a:glow>
                </a:effectLst>
              </a:rPr>
              <a:t>http://matthewrenze.com</a:t>
            </a:r>
          </a:p>
        </p:txBody>
      </p:sp>
    </p:spTree>
    <p:extLst>
      <p:ext uri="{BB962C8B-B14F-4D97-AF65-F5344CB8AC3E}">
        <p14:creationId xmlns:p14="http://schemas.microsoft.com/office/powerpoint/2010/main" val="46915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7FABD0C-3B61-4B39-8C14-451C64378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1" y="0"/>
            <a:ext cx="11560457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B28AFF-640A-459D-B37C-64BDAFAC79B1}"/>
              </a:ext>
            </a:extLst>
          </p:cNvPr>
          <p:cNvSpPr txBox="1"/>
          <p:nvPr/>
        </p:nvSpPr>
        <p:spPr>
          <a:xfrm>
            <a:off x="4644543" y="6553292"/>
            <a:ext cx="29029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Wikipedia: Babylonian Numerals</a:t>
            </a:r>
          </a:p>
        </p:txBody>
      </p:sp>
    </p:spTree>
    <p:extLst>
      <p:ext uri="{BB962C8B-B14F-4D97-AF65-F5344CB8AC3E}">
        <p14:creationId xmlns:p14="http://schemas.microsoft.com/office/powerpoint/2010/main" val="274085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B28AFF-640A-459D-B37C-64BDAFAC79B1}"/>
              </a:ext>
            </a:extLst>
          </p:cNvPr>
          <p:cNvSpPr txBox="1"/>
          <p:nvPr/>
        </p:nvSpPr>
        <p:spPr>
          <a:xfrm>
            <a:off x="7620000" y="6581001"/>
            <a:ext cx="348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Source: Wikipedia -Venus tablet of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Ammisaduqa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820ADE-5520-4455-8326-A6C01C7026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51" b="14144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F14A51-2E79-47B6-B649-3B1CF0375C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43" b="11029"/>
          <a:stretch/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28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7347194-8C40-4CE4-857C-1760B526A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"/>
            <a:ext cx="12192000" cy="656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0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444361-3AA6-43D7-A78C-7B61EB90F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6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09FBEA9-5BAC-4E34-BAAD-750786435A5E}"/>
              </a:ext>
            </a:extLst>
          </p:cNvPr>
          <p:cNvSpPr txBox="1"/>
          <p:nvPr/>
        </p:nvSpPr>
        <p:spPr>
          <a:xfrm>
            <a:off x="6812828" y="6581001"/>
            <a:ext cx="2943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Source: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Polltax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Return, Hampshire, 1379</a:t>
            </a:r>
          </a:p>
        </p:txBody>
      </p:sp>
    </p:spTree>
    <p:extLst>
      <p:ext uri="{BB962C8B-B14F-4D97-AF65-F5344CB8AC3E}">
        <p14:creationId xmlns:p14="http://schemas.microsoft.com/office/powerpoint/2010/main" val="340380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7B61F1-513E-4D0F-B03A-9A75E8EB3F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3" t="7389" r="9359" b="2610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2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80822</TotalTime>
  <Words>1434</Words>
  <Application>Microsoft Office PowerPoint</Application>
  <PresentationFormat>Widescreen</PresentationFormat>
  <Paragraphs>159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Consolas</vt:lpstr>
      <vt:lpstr>OCR A Extended</vt:lpstr>
      <vt:lpstr>Segoe UI</vt:lpstr>
      <vt:lpstr>Segoe UI Light</vt:lpstr>
      <vt:lpstr>2_Office Theme</vt:lpstr>
      <vt:lpstr>Intro to Data  for Data Science</vt:lpstr>
      <vt:lpstr>The Rise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Purpose</vt:lpstr>
      <vt:lpstr>Overview</vt:lpstr>
      <vt:lpstr>Prerequisites</vt:lpstr>
      <vt:lpstr>Website</vt:lpstr>
      <vt:lpstr>Learning Outcome</vt:lpstr>
      <vt:lpstr>PowerPoint Presentation</vt:lpstr>
      <vt:lpstr>PowerPoint Presentation</vt:lpstr>
      <vt:lpstr>  Renze Consulting  presents:</vt:lpstr>
      <vt:lpstr>PowerPoint Presentation</vt:lpstr>
      <vt:lpstr> A  Data Science Made Simple  course</vt:lpstr>
      <vt:lpstr>PowerPoint Presentation</vt:lpstr>
      <vt:lpstr>Intro to Data  for Data Science</vt:lpstr>
      <vt:lpstr>Intro to Data  for Data Science</vt:lpstr>
      <vt:lpstr>PowerPoint Presentation</vt:lpstr>
      <vt:lpstr>Intro to Data  for Data Science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Data Analysis with R</dc:title>
  <dc:creator>Matthew</dc:creator>
  <cp:lastModifiedBy>Matthew Renze</cp:lastModifiedBy>
  <cp:revision>1543</cp:revision>
  <cp:lastPrinted>2019-04-22T17:07:38Z</cp:lastPrinted>
  <dcterms:created xsi:type="dcterms:W3CDTF">2006-08-16T00:00:00Z</dcterms:created>
  <dcterms:modified xsi:type="dcterms:W3CDTF">2023-03-14T22:45:52Z</dcterms:modified>
</cp:coreProperties>
</file>